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60" r:id="rId2"/>
    <p:sldId id="258" r:id="rId3"/>
    <p:sldId id="257" r:id="rId4"/>
    <p:sldId id="261" r:id="rId5"/>
    <p:sldId id="262" r:id="rId6"/>
    <p:sldId id="259" r:id="rId7"/>
    <p:sldId id="263" r:id="rId8"/>
    <p:sldId id="264" r:id="rId9"/>
    <p:sldId id="265" r:id="rId10"/>
    <p:sldId id="266" r:id="rId11"/>
    <p:sldId id="268" r:id="rId12"/>
    <p:sldId id="269" r:id="rId13"/>
    <p:sldId id="267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>
                    <a:lumMod val="95000"/>
                  </a:schemeClr>
                </a:solidFill>
              </a:rPr>
              <a:t>IKAR, a.s.</a:t>
            </a:r>
            <a:endParaRPr lang="sk-SK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>
                    <a:lumMod val="95000"/>
                  </a:schemeClr>
                </a:solidFill>
              </a:rPr>
              <a:t>Bratislava, Slovak </a:t>
            </a:r>
            <a:r>
              <a:rPr lang="sk-SK" dirty="0" err="1" smtClean="0">
                <a:solidFill>
                  <a:schemeClr val="bg1">
                    <a:lumMod val="95000"/>
                  </a:schemeClr>
                </a:solidFill>
              </a:rPr>
              <a:t>Republic</a:t>
            </a:r>
            <a:endParaRPr lang="sk-SK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6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err="1" smtClean="0"/>
              <a:t>staff</a:t>
            </a:r>
            <a:r>
              <a:rPr lang="sk-SK" sz="4800" dirty="0" smtClean="0"/>
              <a:t> </a:t>
            </a:r>
            <a:r>
              <a:rPr lang="sk-SK" sz="4800" dirty="0" err="1" smtClean="0"/>
              <a:t>training</a:t>
            </a:r>
            <a:endParaRPr lang="sk-SK" sz="4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Increasing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importance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of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trained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and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well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oriented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staff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information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sharing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from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publishers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newsletters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p</a:t>
            </a: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ublishing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program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regular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meetings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with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store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managers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reading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copies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990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err="1"/>
              <a:t>c</a:t>
            </a:r>
            <a:r>
              <a:rPr lang="sk-SK" sz="4800" dirty="0" err="1" smtClean="0"/>
              <a:t>ustomer</a:t>
            </a:r>
            <a:r>
              <a:rPr lang="sk-SK" sz="4800" dirty="0" smtClean="0"/>
              <a:t> </a:t>
            </a:r>
            <a:r>
              <a:rPr lang="sk-SK" sz="4800" dirty="0" err="1" smtClean="0"/>
              <a:t>service</a:t>
            </a:r>
            <a:endParaRPr lang="sk-SK" sz="4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affiliate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program (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club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cards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discounts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pick-up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of online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orders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used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books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re-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buy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special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promo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offers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with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the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support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of the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publishers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non-books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goods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on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sale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(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craft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arts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socks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...)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c</a:t>
            </a: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offeeshops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incorporated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within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bookstore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596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err="1"/>
              <a:t>l</a:t>
            </a:r>
            <a:r>
              <a:rPr lang="sk-SK" sz="4800" dirty="0" err="1" smtClean="0"/>
              <a:t>oyal</a:t>
            </a:r>
            <a:r>
              <a:rPr lang="sk-SK" sz="4800" dirty="0" smtClean="0"/>
              <a:t> </a:t>
            </a:r>
            <a:r>
              <a:rPr lang="sk-SK" sz="4800" dirty="0" err="1" smtClean="0"/>
              <a:t>customers</a:t>
            </a:r>
            <a:endParaRPr lang="sk-SK" sz="4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in-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store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event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with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authors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focus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on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local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authors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within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the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region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launch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of new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titles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public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readings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–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cooperation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with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libraries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special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events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for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schools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481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err="1"/>
              <a:t>c</a:t>
            </a:r>
            <a:r>
              <a:rPr lang="sk-SK" sz="4800" dirty="0" err="1" smtClean="0"/>
              <a:t>ovid</a:t>
            </a:r>
            <a:r>
              <a:rPr lang="sk-SK" sz="4800" dirty="0" smtClean="0"/>
              <a:t> </a:t>
            </a:r>
            <a:r>
              <a:rPr lang="sk-SK" sz="4800" dirty="0" err="1" smtClean="0"/>
              <a:t>impact</a:t>
            </a:r>
            <a:endParaRPr lang="sk-SK" sz="4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despite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total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books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market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growth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brick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stores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hit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hardest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extreme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long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lockdowns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in 2020 and 2021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including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the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highest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season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complicated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and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slow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government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support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schemes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–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financial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burden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on the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stores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part 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of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customers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seem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be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lost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for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good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in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favour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of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eshops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47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jekt pre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sz="3600" dirty="0" smtClean="0">
                <a:solidFill>
                  <a:srgbClr val="00B0F0"/>
                </a:solidFill>
              </a:rPr>
              <a:t>THANK YOU</a:t>
            </a:r>
          </a:p>
          <a:p>
            <a:endParaRPr lang="sk-SK" dirty="0"/>
          </a:p>
          <a:p>
            <a:endParaRPr lang="sk-SK" dirty="0" smtClean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279" y="3424428"/>
            <a:ext cx="1223004" cy="465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33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err="1" smtClean="0"/>
              <a:t>here</a:t>
            </a:r>
            <a:r>
              <a:rPr lang="sk-SK" sz="4800" dirty="0" smtClean="0"/>
              <a:t> </a:t>
            </a:r>
            <a:r>
              <a:rPr lang="sk-SK" sz="4800" dirty="0" err="1" smtClean="0"/>
              <a:t>we</a:t>
            </a:r>
            <a:r>
              <a:rPr lang="sk-SK" sz="4800" dirty="0" smtClean="0"/>
              <a:t> are</a:t>
            </a:r>
            <a:endParaRPr lang="sk-SK" sz="4800" dirty="0"/>
          </a:p>
        </p:txBody>
      </p:sp>
      <p:pic>
        <p:nvPicPr>
          <p:cNvPr id="9" name="Zástupný objekt pre obrázok 8" descr="Colorful vector map of EU, European Union. Member states after brexit in 2020 6516498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70074" y="741872"/>
            <a:ext cx="5745193" cy="533975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</p:pic>
      <p:pic>
        <p:nvPicPr>
          <p:cNvPr id="1028" name="Picture 4" descr="Flag Map of Ukra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083" y="2515252"/>
            <a:ext cx="1600679" cy="120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Rovná spojovacia šípka 9"/>
          <p:cNvCxnSpPr/>
          <p:nvPr/>
        </p:nvCxnSpPr>
        <p:spPr>
          <a:xfrm flipH="1">
            <a:off x="8180015" y="3379073"/>
            <a:ext cx="517584" cy="389627"/>
          </a:xfrm>
          <a:prstGeom prst="straightConnector1">
            <a:avLst/>
          </a:prstGeom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7300755" y="3573886"/>
            <a:ext cx="737755" cy="758536"/>
          </a:xfrm>
          <a:prstGeom prst="ellipse">
            <a:avLst/>
          </a:prstGeom>
          <a:noFill/>
          <a:ln w="31750">
            <a:solidFill>
              <a:schemeClr val="accent1">
                <a:lumMod val="75000"/>
                <a:alpha val="8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43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800" dirty="0" err="1"/>
              <a:t>c</a:t>
            </a:r>
            <a:r>
              <a:rPr lang="sk-SK" sz="4800" dirty="0" err="1" smtClean="0"/>
              <a:t>ontent</a:t>
            </a:r>
            <a:r>
              <a:rPr lang="sk-SK" dirty="0" smtClean="0"/>
              <a:t>	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600" dirty="0" err="1">
                <a:solidFill>
                  <a:schemeClr val="bg1"/>
                </a:solidFill>
              </a:rPr>
              <a:t>b</a:t>
            </a:r>
            <a:r>
              <a:rPr lang="sk-SK" sz="3600" dirty="0" err="1" smtClean="0">
                <a:solidFill>
                  <a:schemeClr val="bg1"/>
                </a:solidFill>
              </a:rPr>
              <a:t>asic</a:t>
            </a:r>
            <a:r>
              <a:rPr lang="sk-SK" sz="3600" dirty="0" smtClean="0">
                <a:solidFill>
                  <a:schemeClr val="bg1"/>
                </a:solidFill>
              </a:rPr>
              <a:t> </a:t>
            </a:r>
            <a:r>
              <a:rPr lang="sk-SK" sz="3600" dirty="0" err="1" smtClean="0">
                <a:solidFill>
                  <a:schemeClr val="bg1"/>
                </a:solidFill>
              </a:rPr>
              <a:t>info</a:t>
            </a:r>
            <a:endParaRPr lang="sk-SK" sz="3600" dirty="0" smtClean="0">
              <a:solidFill>
                <a:schemeClr val="bg1"/>
              </a:solidFill>
            </a:endParaRPr>
          </a:p>
          <a:p>
            <a:r>
              <a:rPr lang="sk-SK" sz="3600" dirty="0" err="1">
                <a:solidFill>
                  <a:schemeClr val="bg1"/>
                </a:solidFill>
              </a:rPr>
              <a:t>m</a:t>
            </a:r>
            <a:r>
              <a:rPr lang="sk-SK" sz="3600" dirty="0" err="1" smtClean="0">
                <a:solidFill>
                  <a:schemeClr val="bg1"/>
                </a:solidFill>
              </a:rPr>
              <a:t>arket</a:t>
            </a:r>
            <a:r>
              <a:rPr lang="sk-SK" sz="3600" dirty="0" smtClean="0">
                <a:solidFill>
                  <a:schemeClr val="bg1"/>
                </a:solidFill>
              </a:rPr>
              <a:t> </a:t>
            </a:r>
            <a:r>
              <a:rPr lang="sk-SK" sz="3600" dirty="0" err="1" smtClean="0">
                <a:solidFill>
                  <a:schemeClr val="bg1"/>
                </a:solidFill>
              </a:rPr>
              <a:t>situation</a:t>
            </a:r>
            <a:endParaRPr lang="sk-SK" sz="3600" dirty="0" smtClean="0">
              <a:solidFill>
                <a:schemeClr val="bg1"/>
              </a:solidFill>
            </a:endParaRPr>
          </a:p>
          <a:p>
            <a:r>
              <a:rPr lang="sk-SK" sz="3600" dirty="0" err="1">
                <a:solidFill>
                  <a:schemeClr val="bg1"/>
                </a:solidFill>
              </a:rPr>
              <a:t>s</a:t>
            </a:r>
            <a:r>
              <a:rPr lang="sk-SK" sz="3600" dirty="0" err="1" smtClean="0">
                <a:solidFill>
                  <a:schemeClr val="bg1"/>
                </a:solidFill>
              </a:rPr>
              <a:t>tock</a:t>
            </a:r>
            <a:r>
              <a:rPr lang="sk-SK" sz="3600" dirty="0" smtClean="0">
                <a:solidFill>
                  <a:schemeClr val="bg1"/>
                </a:solidFill>
              </a:rPr>
              <a:t> </a:t>
            </a:r>
            <a:r>
              <a:rPr lang="sk-SK" sz="3600" dirty="0" err="1" smtClean="0">
                <a:solidFill>
                  <a:schemeClr val="bg1"/>
                </a:solidFill>
              </a:rPr>
              <a:t>curation</a:t>
            </a:r>
            <a:r>
              <a:rPr lang="sk-SK" sz="3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sk-SK" sz="3600" dirty="0" err="1" smtClean="0">
                <a:solidFill>
                  <a:schemeClr val="bg1"/>
                </a:solidFill>
              </a:rPr>
              <a:t>stock</a:t>
            </a:r>
            <a:r>
              <a:rPr lang="sk-SK" sz="3600" dirty="0" smtClean="0">
                <a:solidFill>
                  <a:schemeClr val="bg1"/>
                </a:solidFill>
              </a:rPr>
              <a:t> </a:t>
            </a:r>
            <a:r>
              <a:rPr lang="sk-SK" sz="3600" dirty="0" err="1" smtClean="0">
                <a:solidFill>
                  <a:schemeClr val="bg1"/>
                </a:solidFill>
              </a:rPr>
              <a:t>presentation</a:t>
            </a:r>
            <a:endParaRPr lang="sk-SK" sz="3600" dirty="0" smtClean="0">
              <a:solidFill>
                <a:schemeClr val="bg1"/>
              </a:solidFill>
            </a:endParaRPr>
          </a:p>
          <a:p>
            <a:r>
              <a:rPr lang="sk-SK" sz="3600" dirty="0" err="1" smtClean="0">
                <a:solidFill>
                  <a:schemeClr val="bg1"/>
                </a:solidFill>
              </a:rPr>
              <a:t>staff</a:t>
            </a:r>
            <a:r>
              <a:rPr lang="sk-SK" sz="3600" dirty="0" smtClean="0">
                <a:solidFill>
                  <a:schemeClr val="bg1"/>
                </a:solidFill>
              </a:rPr>
              <a:t> </a:t>
            </a:r>
            <a:r>
              <a:rPr lang="sk-SK" sz="3600" dirty="0" err="1" smtClean="0">
                <a:solidFill>
                  <a:schemeClr val="bg1"/>
                </a:solidFill>
              </a:rPr>
              <a:t>training</a:t>
            </a:r>
            <a:endParaRPr lang="sk-SK" sz="3600" dirty="0" smtClean="0">
              <a:solidFill>
                <a:schemeClr val="bg1"/>
              </a:solidFill>
            </a:endParaRPr>
          </a:p>
          <a:p>
            <a:r>
              <a:rPr lang="sk-SK" sz="3600" dirty="0" err="1">
                <a:solidFill>
                  <a:schemeClr val="bg1"/>
                </a:solidFill>
              </a:rPr>
              <a:t>c</a:t>
            </a:r>
            <a:r>
              <a:rPr lang="sk-SK" sz="3600" dirty="0" err="1" smtClean="0">
                <a:solidFill>
                  <a:schemeClr val="bg1"/>
                </a:solidFill>
              </a:rPr>
              <a:t>ustomer</a:t>
            </a:r>
            <a:r>
              <a:rPr lang="sk-SK" sz="3600" dirty="0" smtClean="0">
                <a:solidFill>
                  <a:schemeClr val="bg1"/>
                </a:solidFill>
              </a:rPr>
              <a:t> </a:t>
            </a:r>
            <a:r>
              <a:rPr lang="sk-SK" sz="3600" dirty="0" err="1" smtClean="0">
                <a:solidFill>
                  <a:schemeClr val="bg1"/>
                </a:solidFill>
              </a:rPr>
              <a:t>service</a:t>
            </a:r>
            <a:endParaRPr lang="sk-SK" sz="3600" dirty="0" smtClean="0">
              <a:solidFill>
                <a:schemeClr val="bg1"/>
              </a:solidFill>
            </a:endParaRPr>
          </a:p>
          <a:p>
            <a:r>
              <a:rPr lang="sk-SK" sz="3600" dirty="0" err="1">
                <a:solidFill>
                  <a:schemeClr val="bg1"/>
                </a:solidFill>
              </a:rPr>
              <a:t>c</a:t>
            </a:r>
            <a:r>
              <a:rPr lang="sk-SK" sz="3600" dirty="0" err="1" smtClean="0">
                <a:solidFill>
                  <a:schemeClr val="bg1"/>
                </a:solidFill>
              </a:rPr>
              <a:t>ovid</a:t>
            </a:r>
            <a:r>
              <a:rPr lang="sk-SK" sz="3600" dirty="0" smtClean="0">
                <a:solidFill>
                  <a:schemeClr val="bg1"/>
                </a:solidFill>
              </a:rPr>
              <a:t> </a:t>
            </a:r>
            <a:r>
              <a:rPr lang="sk-SK" sz="3600" dirty="0" err="1" smtClean="0">
                <a:solidFill>
                  <a:schemeClr val="bg1"/>
                </a:solidFill>
              </a:rPr>
              <a:t>impact</a:t>
            </a:r>
            <a:endParaRPr lang="sk-SK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4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err="1"/>
              <a:t>b</a:t>
            </a:r>
            <a:r>
              <a:rPr lang="sk-SK" sz="4800" dirty="0" err="1" smtClean="0"/>
              <a:t>asic</a:t>
            </a:r>
            <a:r>
              <a:rPr lang="sk-SK" sz="4800" dirty="0" smtClean="0"/>
              <a:t> </a:t>
            </a:r>
            <a:r>
              <a:rPr lang="sk-SK" sz="4800" dirty="0" err="1" smtClean="0"/>
              <a:t>info</a:t>
            </a:r>
            <a:endParaRPr lang="sk-SK" sz="4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Country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specifics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small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country (5.5 M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inhabitants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competition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of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Czech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books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u="sng" smtClean="0">
                <a:solidFill>
                  <a:schemeClr val="bg1">
                    <a:lumMod val="95000"/>
                  </a:schemeClr>
                </a:solidFill>
              </a:rPr>
              <a:t>consignment</a:t>
            </a:r>
            <a:r>
              <a:rPr lang="sk-SK" sz="3600" u="sng" dirty="0" smtClean="0">
                <a:solidFill>
                  <a:schemeClr val="bg1">
                    <a:lumMod val="95000"/>
                  </a:schemeClr>
                </a:solidFill>
              </a:rPr>
              <a:t> model</a:t>
            </a:r>
            <a:endParaRPr lang="en-US" sz="3600" u="sng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u="sng" dirty="0">
                <a:solidFill>
                  <a:schemeClr val="bg1">
                    <a:lumMod val="95000"/>
                  </a:schemeClr>
                </a:solidFill>
              </a:rPr>
              <a:t>f</a:t>
            </a:r>
            <a:r>
              <a:rPr lang="en-US" sz="3600" u="sng" dirty="0" err="1" smtClean="0">
                <a:solidFill>
                  <a:schemeClr val="bg1">
                    <a:lumMod val="95000"/>
                  </a:schemeClr>
                </a:solidFill>
              </a:rPr>
              <a:t>ixed</a:t>
            </a:r>
            <a:r>
              <a:rPr lang="en-US" sz="3600" u="sng" dirty="0" smtClean="0">
                <a:solidFill>
                  <a:schemeClr val="bg1">
                    <a:lumMod val="95000"/>
                  </a:schemeClr>
                </a:solidFill>
              </a:rPr>
              <a:t> prices in brick stores</a:t>
            </a:r>
            <a:endParaRPr lang="sk-SK" sz="3600" u="sng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total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market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volume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roughly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100M 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 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 EUR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0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err="1"/>
              <a:t>m</a:t>
            </a:r>
            <a:r>
              <a:rPr lang="sk-SK" sz="4800" dirty="0" err="1" smtClean="0"/>
              <a:t>arket</a:t>
            </a:r>
            <a:r>
              <a:rPr lang="sk-SK" sz="4800" dirty="0" smtClean="0"/>
              <a:t> </a:t>
            </a:r>
            <a:r>
              <a:rPr lang="sk-SK" sz="4800" dirty="0" err="1" smtClean="0"/>
              <a:t>situation</a:t>
            </a:r>
            <a:endParaRPr lang="sk-SK" sz="4800" dirty="0"/>
          </a:p>
        </p:txBody>
      </p:sp>
      <p:sp>
        <p:nvSpPr>
          <p:cNvPr id="6" name="Zástupný objekt pre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wo 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</a:rPr>
              <a:t>dominant bookstores chains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v</a:t>
            </a:r>
            <a:r>
              <a:rPr lang="en-US" sz="3600" dirty="0" err="1" smtClean="0">
                <a:solidFill>
                  <a:schemeClr val="bg1">
                    <a:lumMod val="95000"/>
                  </a:schemeClr>
                </a:solidFill>
              </a:rPr>
              <a:t>ery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</a:rPr>
              <a:t>limited number of specialized 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stores</a:t>
            </a:r>
            <a:endParaRPr lang="en-US" sz="360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u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p 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</a:rPr>
              <a:t>to 100 independent 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bookstores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4954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err="1"/>
              <a:t>s</a:t>
            </a:r>
            <a:r>
              <a:rPr lang="sk-SK" sz="4800" dirty="0" err="1" smtClean="0"/>
              <a:t>tock</a:t>
            </a:r>
            <a:r>
              <a:rPr lang="sk-SK" sz="4800" dirty="0" smtClean="0"/>
              <a:t> at </a:t>
            </a:r>
            <a:r>
              <a:rPr lang="sk-SK" sz="4800" dirty="0" err="1" smtClean="0"/>
              <a:t>bookshops</a:t>
            </a:r>
            <a:endParaRPr lang="sk-SK" sz="4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established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bookstores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use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 </a:t>
            </a: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consignment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model </a:t>
            </a:r>
            <a:endParaRPr lang="sk-SK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no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financial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leverage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on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bookstor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</a:rPr>
              <a:t>es’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</a:rPr>
              <a:t> side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e-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shops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still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buy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books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directly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442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err="1"/>
              <a:t>s</a:t>
            </a:r>
            <a:r>
              <a:rPr lang="sk-SK" sz="4800" dirty="0" err="1" smtClean="0"/>
              <a:t>tock</a:t>
            </a:r>
            <a:r>
              <a:rPr lang="sk-SK" sz="4800" dirty="0" smtClean="0"/>
              <a:t> </a:t>
            </a:r>
            <a:r>
              <a:rPr lang="sk-SK" sz="4800" dirty="0" err="1" smtClean="0"/>
              <a:t>curation</a:t>
            </a:r>
            <a:endParaRPr lang="sk-SK" sz="4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largest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chain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Panta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Rhei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(60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stores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oriented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on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mass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market</a:t>
            </a:r>
            <a:endParaRPr lang="sk-SK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f</a:t>
            </a: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ull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range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of </a:t>
            </a: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genres</a:t>
            </a:r>
            <a:endParaRPr lang="sk-SK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i</a:t>
            </a: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nitial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orders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on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relevant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new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releases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done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centrally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subsequent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orders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managed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by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respective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store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manager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based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on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sales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0406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err="1"/>
              <a:t>s</a:t>
            </a:r>
            <a:r>
              <a:rPr lang="sk-SK" sz="4800" dirty="0" err="1" smtClean="0"/>
              <a:t>tock</a:t>
            </a:r>
            <a:r>
              <a:rPr lang="sk-SK" sz="4800" dirty="0" smtClean="0"/>
              <a:t> </a:t>
            </a:r>
            <a:r>
              <a:rPr lang="sk-SK" sz="4800" dirty="0" err="1" smtClean="0"/>
              <a:t>curation</a:t>
            </a:r>
            <a:endParaRPr lang="sk-SK" sz="4800" dirty="0"/>
          </a:p>
        </p:txBody>
      </p:sp>
      <p:sp>
        <p:nvSpPr>
          <p:cNvPr id="4" name="Zástupný objekt pre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initial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orders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reflect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potential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marketing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campaigns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–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agreed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between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publisher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and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bookseller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centrally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sk-SK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based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on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store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size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and </a:t>
            </a: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position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automated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deliveries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sk-SK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cooperation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with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suppliers</a:t>
            </a:r>
            <a:endParaRPr lang="sk-SK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titles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related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specific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region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4135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200" dirty="0" err="1"/>
              <a:t>s</a:t>
            </a:r>
            <a:r>
              <a:rPr lang="sk-SK" sz="4200" dirty="0" err="1" smtClean="0"/>
              <a:t>tock</a:t>
            </a:r>
            <a:r>
              <a:rPr lang="sk-SK" sz="4200" dirty="0" smtClean="0"/>
              <a:t> </a:t>
            </a:r>
            <a:r>
              <a:rPr lang="sk-SK" sz="4200" dirty="0" err="1" smtClean="0"/>
              <a:t>presentation</a:t>
            </a:r>
            <a:r>
              <a:rPr lang="sk-SK" dirty="0" smtClean="0"/>
              <a:t>	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several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positions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w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h</a:t>
            </a: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ere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the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titles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are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presented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some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of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them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are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subject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purchase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by the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publisher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displays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dedicated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to new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releases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bestsellers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short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-term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thematic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panels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 err="1" smtClean="0">
                <a:solidFill>
                  <a:schemeClr val="bg1">
                    <a:lumMod val="95000"/>
                  </a:schemeClr>
                </a:solidFill>
              </a:rPr>
              <a:t>presentation</a:t>
            </a:r>
            <a:r>
              <a:rPr lang="sk-SK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by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genres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–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missing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common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approach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within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the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whole</a:t>
            </a:r>
            <a:r>
              <a:rPr lang="sk-SK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sk-SK" sz="3600" dirty="0" err="1">
                <a:solidFill>
                  <a:schemeClr val="bg1">
                    <a:lumMod val="95000"/>
                  </a:schemeClr>
                </a:solidFill>
              </a:rPr>
              <a:t>market</a:t>
            </a:r>
            <a:endParaRPr lang="sk-SK" sz="3600" dirty="0">
              <a:solidFill>
                <a:schemeClr val="bg1">
                  <a:lumMod val="95000"/>
                </a:schemeClr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4967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ám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TM03457475[[fn=Rám]]</Template>
  <TotalTime>209</TotalTime>
  <Words>354</Words>
  <Application>Microsoft Office PowerPoint</Application>
  <PresentationFormat>Širokouhlá</PresentationFormat>
  <Paragraphs>69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9" baseType="lpstr">
      <vt:lpstr>Arial</vt:lpstr>
      <vt:lpstr>Corbel</vt:lpstr>
      <vt:lpstr>Courier New</vt:lpstr>
      <vt:lpstr>Wingdings 2</vt:lpstr>
      <vt:lpstr>Rám</vt:lpstr>
      <vt:lpstr>IKAR, a.s.</vt:lpstr>
      <vt:lpstr>here we are</vt:lpstr>
      <vt:lpstr>content </vt:lpstr>
      <vt:lpstr>basic info</vt:lpstr>
      <vt:lpstr>market situation</vt:lpstr>
      <vt:lpstr>stock at bookshops</vt:lpstr>
      <vt:lpstr>stock curation</vt:lpstr>
      <vt:lpstr>stock curation</vt:lpstr>
      <vt:lpstr>stock presentation </vt:lpstr>
      <vt:lpstr>staff training</vt:lpstr>
      <vt:lpstr>customer service</vt:lpstr>
      <vt:lpstr>loyal customers</vt:lpstr>
      <vt:lpstr>covid impact</vt:lpstr>
      <vt:lpstr>Prezentácia programu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IKAR, a.s.</dc:title>
  <dc:creator>Almanova Rachel</dc:creator>
  <cp:lastModifiedBy>Kačmár Peter</cp:lastModifiedBy>
  <cp:revision>17</cp:revision>
  <dcterms:created xsi:type="dcterms:W3CDTF">2022-05-12T08:17:40Z</dcterms:created>
  <dcterms:modified xsi:type="dcterms:W3CDTF">2022-05-13T11:41:03Z</dcterms:modified>
</cp:coreProperties>
</file>